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6" r:id="rId2"/>
    <p:sldId id="260" r:id="rId3"/>
    <p:sldId id="257" r:id="rId4"/>
    <p:sldId id="258" r:id="rId5"/>
    <p:sldId id="261" r:id="rId6"/>
    <p:sldId id="273" r:id="rId7"/>
    <p:sldId id="267" r:id="rId8"/>
    <p:sldId id="259" r:id="rId9"/>
    <p:sldId id="264" r:id="rId10"/>
    <p:sldId id="263" r:id="rId11"/>
    <p:sldId id="268" r:id="rId12"/>
    <p:sldId id="269" r:id="rId13"/>
    <p:sldId id="271" r:id="rId14"/>
    <p:sldId id="272" r:id="rId15"/>
  </p:sldIdLst>
  <p:sldSz cx="9144000" cy="6858000" type="screen4x3"/>
  <p:notesSz cx="7010400" cy="92233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1086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62C10D-6C60-47AB-8151-FB5723FA913A}" type="datetimeFigureOut">
              <a:rPr lang="en-US" smtClean="0"/>
              <a:pPr/>
              <a:t>5/30/2014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268CA7-D670-4099-A860-27C9D8E936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62C10D-6C60-47AB-8151-FB5723FA913A}" type="datetimeFigureOut">
              <a:rPr lang="en-US" smtClean="0"/>
              <a:pPr/>
              <a:t>5/30/2014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268CA7-D670-4099-A860-27C9D8E936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62C10D-6C60-47AB-8151-FB5723FA913A}" type="datetimeFigureOut">
              <a:rPr lang="en-US" smtClean="0"/>
              <a:pPr/>
              <a:t>5/30/2014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268CA7-D670-4099-A860-27C9D8E936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62C10D-6C60-47AB-8151-FB5723FA913A}" type="datetimeFigureOut">
              <a:rPr lang="en-US" smtClean="0"/>
              <a:pPr/>
              <a:t>5/30/2014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268CA7-D670-4099-A860-27C9D8E936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62C10D-6C60-47AB-8151-FB5723FA913A}" type="datetimeFigureOut">
              <a:rPr lang="en-US" smtClean="0"/>
              <a:pPr/>
              <a:t>5/30/2014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268CA7-D670-4099-A860-27C9D8E936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62C10D-6C60-47AB-8151-FB5723FA913A}" type="datetimeFigureOut">
              <a:rPr lang="en-US" smtClean="0"/>
              <a:pPr/>
              <a:t>5/30/2014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268CA7-D670-4099-A860-27C9D8E936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62C10D-6C60-47AB-8151-FB5723FA913A}" type="datetimeFigureOut">
              <a:rPr lang="en-US" smtClean="0"/>
              <a:pPr/>
              <a:t>5/30/2014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268CA7-D670-4099-A860-27C9D8E936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62C10D-6C60-47AB-8151-FB5723FA913A}" type="datetimeFigureOut">
              <a:rPr lang="en-US" smtClean="0"/>
              <a:pPr/>
              <a:t>5/30/2014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268CA7-D670-4099-A860-27C9D8E936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62C10D-6C60-47AB-8151-FB5723FA913A}" type="datetimeFigureOut">
              <a:rPr lang="en-US" smtClean="0"/>
              <a:pPr/>
              <a:t>5/30/2014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268CA7-D670-4099-A860-27C9D8E936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62C10D-6C60-47AB-8151-FB5723FA913A}" type="datetimeFigureOut">
              <a:rPr lang="en-US" smtClean="0"/>
              <a:pPr/>
              <a:t>5/30/2014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268CA7-D670-4099-A860-27C9D8E936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62C10D-6C60-47AB-8151-FB5723FA913A}" type="datetimeFigureOut">
              <a:rPr lang="en-US" smtClean="0"/>
              <a:pPr/>
              <a:t>5/30/2014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268CA7-D670-4099-A860-27C9D8E936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62C10D-6C60-47AB-8151-FB5723FA913A}" type="datetimeFigureOut">
              <a:rPr lang="en-US" smtClean="0"/>
              <a:pPr/>
              <a:t>5/30/2014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268CA7-D670-4099-A860-27C9D8E9361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352800"/>
            <a:ext cx="6400800" cy="2514600"/>
          </a:xfrm>
        </p:spPr>
        <p:txBody>
          <a:bodyPr>
            <a:normAutofit/>
          </a:bodyPr>
          <a:lstStyle/>
          <a:p>
            <a:pPr algn="l"/>
            <a:r>
              <a:rPr lang="en-US" sz="2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Presented to</a:t>
            </a:r>
          </a:p>
          <a:p>
            <a:pPr algn="l"/>
            <a:r>
              <a:rPr lang="en-US" sz="2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msummers.PROVIS\Desktop\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77661" y="1447800"/>
            <a:ext cx="7003392" cy="40386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277" y="685800"/>
            <a:ext cx="8229600" cy="914399"/>
          </a:xfrm>
        </p:spPr>
        <p:txBody>
          <a:bodyPr>
            <a:normAutofit fontScale="90000"/>
          </a:bodyPr>
          <a:lstStyle/>
          <a:p>
            <a:r>
              <a:rPr lang="en-US" sz="2200" dirty="0" smtClean="0"/>
              <a:t>Flameout Breaks the Hydro Carbon String</a:t>
            </a:r>
            <a:br>
              <a:rPr lang="en-US" sz="2200" dirty="0" smtClean="0"/>
            </a:br>
            <a:r>
              <a:rPr lang="en-US" sz="2200" dirty="0" smtClean="0"/>
              <a:t> Causing The Fuel Source to Become Inert</a:t>
            </a:r>
            <a:br>
              <a:rPr lang="en-US" sz="2200" dirty="0" smtClean="0"/>
            </a:br>
            <a:r>
              <a:rPr lang="en-US" sz="3200" dirty="0" smtClean="0"/>
              <a:t>  </a:t>
            </a:r>
            <a:endParaRPr lang="en-US" sz="320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828800"/>
            <a:ext cx="8229600" cy="4297363"/>
          </a:xfrm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667000" y="2743200"/>
            <a:ext cx="5943600" cy="3657600"/>
          </a:xfrm>
        </p:spPr>
        <p:txBody>
          <a:bodyPr>
            <a:normAutofit/>
          </a:bodyPr>
          <a:lstStyle/>
          <a:p>
            <a:r>
              <a:rPr lang="en-US" sz="4400" dirty="0" smtClean="0">
                <a:latin typeface="Arial" pitchFamily="34" charset="0"/>
                <a:cs typeface="Arial" pitchFamily="34" charset="0"/>
              </a:rPr>
              <a:t>May not need </a:t>
            </a:r>
            <a:r>
              <a:rPr lang="en-US" sz="4400" dirty="0" err="1" smtClean="0">
                <a:latin typeface="Arial" pitchFamily="34" charset="0"/>
                <a:cs typeface="Arial" pitchFamily="34" charset="0"/>
              </a:rPr>
              <a:t>th</a:t>
            </a:r>
            <a:endParaRPr lang="en-US" sz="4400" dirty="0" smtClean="0">
              <a:latin typeface="Arial" pitchFamily="34" charset="0"/>
              <a:cs typeface="Arial" pitchFamily="34" charset="0"/>
            </a:endParaRPr>
          </a:p>
          <a:p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2590800" y="1600200"/>
            <a:ext cx="6019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PURCHASES TO DATE</a:t>
            </a:r>
          </a:p>
        </p:txBody>
      </p:sp>
    </p:spTree>
    <p:extLst>
      <p:ext uri="{BB962C8B-B14F-4D97-AF65-F5344CB8AC3E}">
        <p14:creationId xmlns:p14="http://schemas.microsoft.com/office/powerpoint/2010/main" val="3806504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438400" y="1548825"/>
            <a:ext cx="61722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PROJECTED </a:t>
            </a:r>
            <a:r>
              <a:rPr lang="en-US" sz="3200" b="1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SALES – tweak ##</a:t>
            </a:r>
            <a:endParaRPr lang="en-US" sz="3200" b="1" dirty="0">
              <a:solidFill>
                <a:srgbClr val="00B050"/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1808271"/>
              </p:ext>
            </p:extLst>
          </p:nvPr>
        </p:nvGraphicFramePr>
        <p:xfrm>
          <a:off x="2682874" y="2362200"/>
          <a:ext cx="6019801" cy="2819398"/>
        </p:xfrm>
        <a:graphic>
          <a:graphicData uri="http://schemas.openxmlformats.org/drawingml/2006/table">
            <a:tbl>
              <a:tblPr>
                <a:tableStyleId>{1FECB4D8-DB02-4DC6-A0A2-4F2EBAE1DC90}</a:tableStyleId>
              </a:tblPr>
              <a:tblGrid>
                <a:gridCol w="914400"/>
                <a:gridCol w="1676401"/>
                <a:gridCol w="1524000"/>
                <a:gridCol w="1905000"/>
              </a:tblGrid>
              <a:tr h="419868"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 dirty="0">
                          <a:effectLst/>
                        </a:rPr>
                        <a:t>Stores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 dirty="0">
                          <a:effectLst/>
                        </a:rPr>
                        <a:t>Monthly </a:t>
                      </a:r>
                      <a:r>
                        <a:rPr lang="en-US" sz="1800" u="none" strike="noStrike" dirty="0" smtClean="0">
                          <a:effectLst/>
                        </a:rPr>
                        <a:t>Units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 dirty="0">
                          <a:effectLst/>
                        </a:rPr>
                        <a:t>Annual </a:t>
                      </a:r>
                      <a:r>
                        <a:rPr lang="en-US" sz="1800" u="none" strike="noStrike" dirty="0" smtClean="0">
                          <a:effectLst/>
                        </a:rPr>
                        <a:t>Units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 dirty="0">
                          <a:effectLst/>
                        </a:rPr>
                        <a:t>Gross Revenue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479906"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>
                          <a:effectLst/>
                        </a:rPr>
                        <a:t>200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 dirty="0">
                          <a:effectLst/>
                        </a:rPr>
                        <a:t>8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 dirty="0">
                          <a:effectLst/>
                        </a:rPr>
                        <a:t>19,200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 dirty="0">
                          <a:effectLst/>
                        </a:rPr>
                        <a:t>$383,424 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479906"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 dirty="0">
                          <a:effectLst/>
                        </a:rPr>
                        <a:t>300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>
                          <a:effectLst/>
                        </a:rPr>
                        <a:t>8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>
                          <a:effectLst/>
                        </a:rPr>
                        <a:t>28,800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 dirty="0">
                          <a:effectLst/>
                        </a:rPr>
                        <a:t>$575,136 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479906"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>
                          <a:effectLst/>
                        </a:rPr>
                        <a:t>400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>
                          <a:effectLst/>
                        </a:rPr>
                        <a:t>8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>
                          <a:effectLst/>
                        </a:rPr>
                        <a:t>38,400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 dirty="0">
                          <a:effectLst/>
                        </a:rPr>
                        <a:t>$766,848 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479906"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>
                          <a:effectLst/>
                        </a:rPr>
                        <a:t>500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>
                          <a:effectLst/>
                        </a:rPr>
                        <a:t>8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>
                          <a:effectLst/>
                        </a:rPr>
                        <a:t>48,000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 dirty="0">
                          <a:effectLst/>
                        </a:rPr>
                        <a:t>$958,560 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479906"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>
                          <a:effectLst/>
                        </a:rPr>
                        <a:t>4233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 dirty="0">
                          <a:effectLst/>
                        </a:rPr>
                        <a:t>8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>
                          <a:effectLst/>
                        </a:rPr>
                        <a:t>406,368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 dirty="0">
                          <a:effectLst/>
                        </a:rPr>
                        <a:t>$8,115,169 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04851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438400" y="2514600"/>
            <a:ext cx="5867400" cy="2667000"/>
          </a:xfrm>
        </p:spPr>
        <p:txBody>
          <a:bodyPr>
            <a:normAutofit/>
          </a:bodyPr>
          <a:lstStyle/>
          <a:p>
            <a:r>
              <a:rPr lang="en-US" sz="3000" dirty="0" smtClean="0">
                <a:latin typeface="Arial" pitchFamily="34" charset="0"/>
                <a:cs typeface="Arial" pitchFamily="34" charset="0"/>
              </a:rPr>
              <a:t>Cost </a:t>
            </a:r>
            <a:r>
              <a:rPr lang="en-US" sz="3000" dirty="0" smtClean="0">
                <a:latin typeface="Arial" pitchFamily="34" charset="0"/>
                <a:cs typeface="Arial" pitchFamily="34" charset="0"/>
              </a:rPr>
              <a:t>$</a:t>
            </a:r>
            <a:endParaRPr lang="en-US" sz="3000" dirty="0" smtClean="0">
              <a:latin typeface="Arial" pitchFamily="34" charset="0"/>
              <a:cs typeface="Arial" pitchFamily="34" charset="0"/>
            </a:endParaRPr>
          </a:p>
          <a:p>
            <a:r>
              <a:rPr lang="en-US" sz="3000" dirty="0" smtClean="0">
                <a:latin typeface="Arial" pitchFamily="34" charset="0"/>
                <a:cs typeface="Arial" pitchFamily="34" charset="0"/>
              </a:rPr>
              <a:t>Retail </a:t>
            </a:r>
            <a:r>
              <a:rPr lang="en-US" sz="3000" dirty="0" smtClean="0">
                <a:latin typeface="Arial" pitchFamily="34" charset="0"/>
                <a:cs typeface="Arial" pitchFamily="34" charset="0"/>
              </a:rPr>
              <a:t>$</a:t>
            </a:r>
            <a:endParaRPr lang="en-US" sz="3000" dirty="0" smtClean="0">
              <a:latin typeface="Arial" pitchFamily="34" charset="0"/>
              <a:cs typeface="Arial" pitchFamily="34" charset="0"/>
            </a:endParaRPr>
          </a:p>
          <a:p>
            <a:r>
              <a:rPr lang="en-US" sz="3000" dirty="0">
                <a:latin typeface="Arial" pitchFamily="34" charset="0"/>
                <a:cs typeface="Arial" pitchFamily="34" charset="0"/>
              </a:rPr>
              <a:t>40% Gross Margin </a:t>
            </a:r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2438400" y="1548825"/>
            <a:ext cx="6172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Financial Metrics</a:t>
            </a:r>
            <a:endParaRPr lang="en-US" sz="3200" b="1" dirty="0">
              <a:solidFill>
                <a:srgbClr val="00B05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25026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667000" y="2743200"/>
            <a:ext cx="5943600" cy="3657600"/>
          </a:xfrm>
        </p:spPr>
        <p:txBody>
          <a:bodyPr>
            <a:normAutofit fontScale="92500" lnSpcReduction="20000"/>
          </a:bodyPr>
          <a:lstStyle/>
          <a:p>
            <a:r>
              <a:rPr lang="en-US" sz="3000" dirty="0" smtClean="0">
                <a:latin typeface="Arial" pitchFamily="34" charset="0"/>
                <a:cs typeface="Arial" pitchFamily="34" charset="0"/>
              </a:rPr>
              <a:t>FLAMEOUT fits </a:t>
            </a:r>
            <a:r>
              <a:rPr lang="en-US" sz="3000" dirty="0" smtClean="0">
                <a:latin typeface="Arial" pitchFamily="34" charset="0"/>
                <a:cs typeface="Arial" pitchFamily="34" charset="0"/>
              </a:rPr>
              <a:t>XX </a:t>
            </a:r>
            <a:r>
              <a:rPr lang="en-US" sz="3000" dirty="0" smtClean="0">
                <a:latin typeface="Arial" pitchFamily="34" charset="0"/>
                <a:cs typeface="Arial" pitchFamily="34" charset="0"/>
              </a:rPr>
              <a:t>commitment to Green.</a:t>
            </a:r>
          </a:p>
          <a:p>
            <a:pPr marL="0" indent="0">
              <a:buNone/>
            </a:pPr>
            <a:endParaRPr lang="en-US" sz="3000" dirty="0" smtClean="0">
              <a:latin typeface="Arial" pitchFamily="34" charset="0"/>
              <a:cs typeface="Arial" pitchFamily="34" charset="0"/>
            </a:endParaRPr>
          </a:p>
          <a:p>
            <a:r>
              <a:rPr lang="en-US" sz="3000" dirty="0" smtClean="0">
                <a:latin typeface="Arial" pitchFamily="34" charset="0"/>
                <a:cs typeface="Arial" pitchFamily="34" charset="0"/>
              </a:rPr>
              <a:t>Innovative design and unique packaging differentiates FLAMEOUT.</a:t>
            </a:r>
          </a:p>
          <a:p>
            <a:pPr marL="0" indent="0">
              <a:buNone/>
            </a:pPr>
            <a:endParaRPr lang="en-US" sz="3000" dirty="0" smtClean="0">
              <a:latin typeface="Arial" pitchFamily="34" charset="0"/>
              <a:cs typeface="Arial" pitchFamily="34" charset="0"/>
            </a:endParaRPr>
          </a:p>
          <a:p>
            <a:r>
              <a:rPr lang="en-US" sz="3000" dirty="0" smtClean="0">
                <a:latin typeface="Arial" pitchFamily="34" charset="0"/>
                <a:cs typeface="Arial" pitchFamily="34" charset="0"/>
              </a:rPr>
              <a:t>FLAMEOUT is a true game changer in fire safety. </a:t>
            </a:r>
          </a:p>
          <a:p>
            <a:endParaRPr lang="en-US" sz="4400" dirty="0" smtClean="0">
              <a:latin typeface="Arial" pitchFamily="34" charset="0"/>
              <a:cs typeface="Arial" pitchFamily="34" charset="0"/>
            </a:endParaRPr>
          </a:p>
          <a:p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2743200" y="1600200"/>
            <a:ext cx="5867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SUMMARY</a:t>
            </a:r>
          </a:p>
        </p:txBody>
      </p:sp>
    </p:spTree>
    <p:extLst>
      <p:ext uri="{BB962C8B-B14F-4D97-AF65-F5344CB8AC3E}">
        <p14:creationId xmlns:p14="http://schemas.microsoft.com/office/powerpoint/2010/main" val="3136812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67000" y="1676399"/>
            <a:ext cx="5943600" cy="3429001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>
                <a:latin typeface="Arial" pitchFamily="34" charset="0"/>
                <a:cs typeface="Arial" pitchFamily="34" charset="0"/>
              </a:rPr>
              <a:t>100% Green </a:t>
            </a:r>
          </a:p>
          <a:p>
            <a:r>
              <a:rPr lang="en-US" dirty="0" smtClean="0">
                <a:latin typeface="Arial" pitchFamily="34" charset="0"/>
                <a:cs typeface="Arial" pitchFamily="34" charset="0"/>
              </a:rPr>
              <a:t>Patented Revolutionary Formula</a:t>
            </a:r>
          </a:p>
          <a:p>
            <a:r>
              <a:rPr lang="en-US" dirty="0" smtClean="0">
                <a:latin typeface="Arial" pitchFamily="34" charset="0"/>
                <a:cs typeface="Arial" pitchFamily="34" charset="0"/>
              </a:rPr>
              <a:t>Product Comparisons</a:t>
            </a:r>
          </a:p>
          <a:p>
            <a:r>
              <a:rPr lang="en-US" dirty="0" smtClean="0">
                <a:latin typeface="Arial" pitchFamily="34" charset="0"/>
                <a:cs typeface="Arial" pitchFamily="34" charset="0"/>
              </a:rPr>
              <a:t>Unique Packaging</a:t>
            </a:r>
          </a:p>
          <a:p>
            <a:r>
              <a:rPr lang="en-US" dirty="0" smtClean="0">
                <a:latin typeface="Arial" pitchFamily="34" charset="0"/>
                <a:cs typeface="Arial" pitchFamily="34" charset="0"/>
              </a:rPr>
              <a:t>Safe</a:t>
            </a:r>
          </a:p>
          <a:p>
            <a:r>
              <a:rPr lang="en-US" dirty="0" smtClean="0">
                <a:latin typeface="Arial" pitchFamily="34" charset="0"/>
                <a:cs typeface="Arial" pitchFamily="34" charset="0"/>
              </a:rPr>
              <a:t>Smart</a:t>
            </a:r>
          </a:p>
          <a:p>
            <a:r>
              <a:rPr lang="en-US" dirty="0" smtClean="0">
                <a:latin typeface="Arial" pitchFamily="34" charset="0"/>
                <a:cs typeface="Arial" pitchFamily="34" charset="0"/>
              </a:rPr>
              <a:t>Sales Details &amp; Projections</a:t>
            </a:r>
          </a:p>
          <a:p>
            <a:pPr lvl="1"/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2667000" y="650963"/>
            <a:ext cx="5943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Why Flameout?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438400" y="1543883"/>
            <a:ext cx="6172200" cy="48628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latin typeface="Arial" pitchFamily="34" charset="0"/>
                <a:cs typeface="Arial" pitchFamily="34" charset="0"/>
              </a:rPr>
              <a:t>27% of shoppers pick green over price.</a:t>
            </a:r>
          </a:p>
          <a:p>
            <a:endParaRPr lang="en-US" sz="2000" b="1" dirty="0">
              <a:latin typeface="Arial" pitchFamily="34" charset="0"/>
              <a:cs typeface="Arial" pitchFamily="34" charset="0"/>
            </a:endParaRPr>
          </a:p>
          <a:p>
            <a:r>
              <a:rPr lang="en-US" sz="2000" b="1" dirty="0" smtClean="0">
                <a:latin typeface="Arial" pitchFamily="34" charset="0"/>
                <a:cs typeface="Arial" pitchFamily="34" charset="0"/>
              </a:rPr>
              <a:t>Flameout is the ONLY 100% Biodegradable and 100% Non-Toxic fire extinguishing foam that is UL listed and certified by both the EPA &amp; U.S. Department of Forestry.</a:t>
            </a:r>
          </a:p>
          <a:p>
            <a:endParaRPr lang="en-US" sz="2200" b="1" dirty="0" smtClean="0">
              <a:latin typeface="Arial" pitchFamily="34" charset="0"/>
              <a:cs typeface="Arial" pitchFamily="34" charset="0"/>
            </a:endParaRPr>
          </a:p>
          <a:p>
            <a:endParaRPr lang="en-US" sz="2200" b="1" dirty="0" smtClean="0">
              <a:latin typeface="Arial" pitchFamily="34" charset="0"/>
              <a:cs typeface="Arial" pitchFamily="34" charset="0"/>
            </a:endParaRPr>
          </a:p>
          <a:p>
            <a:endParaRPr lang="en-US" sz="2200" b="1" dirty="0" smtClean="0">
              <a:latin typeface="Arial" pitchFamily="34" charset="0"/>
              <a:cs typeface="Arial" pitchFamily="34" charset="0"/>
            </a:endParaRPr>
          </a:p>
          <a:p>
            <a:endParaRPr lang="en-US" sz="2200" b="1" dirty="0" smtClean="0">
              <a:latin typeface="Arial" pitchFamily="34" charset="0"/>
              <a:cs typeface="Arial" pitchFamily="34" charset="0"/>
            </a:endParaRPr>
          </a:p>
          <a:p>
            <a:r>
              <a:rPr lang="en-US" sz="22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en-US" sz="2200" dirty="0" smtClean="0">
                <a:latin typeface="Arial" pitchFamily="34" charset="0"/>
                <a:cs typeface="Arial" pitchFamily="34" charset="0"/>
              </a:rPr>
            </a:br>
            <a:r>
              <a:rPr lang="en-US" sz="2000" i="1" dirty="0" smtClean="0">
                <a:latin typeface="Arial" pitchFamily="34" charset="0"/>
                <a:cs typeface="Arial" pitchFamily="34" charset="0"/>
              </a:rPr>
              <a:t>Most Dry Chemical fire extinguishers contain </a:t>
            </a:r>
            <a:r>
              <a:rPr lang="en-US" sz="2000" i="1" dirty="0" err="1" smtClean="0">
                <a:latin typeface="Arial" pitchFamily="34" charset="0"/>
                <a:cs typeface="Arial" pitchFamily="34" charset="0"/>
              </a:rPr>
              <a:t>monoammonium</a:t>
            </a:r>
            <a:r>
              <a:rPr lang="en-US" sz="2000" i="1" dirty="0" smtClean="0">
                <a:latin typeface="Arial" pitchFamily="34" charset="0"/>
                <a:cs typeface="Arial" pitchFamily="34" charset="0"/>
              </a:rPr>
              <a:t> phosphate, ammonium sulfate and other chemicals that should be avoided and may require medical attention.</a:t>
            </a:r>
          </a:p>
        </p:txBody>
      </p:sp>
      <p:pic>
        <p:nvPicPr>
          <p:cNvPr id="2051" name="Picture 3" descr="C:\Users\msummers.PROVIS\Desktop\Untitled-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62198" y="3429000"/>
            <a:ext cx="3733802" cy="1260454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2438400" y="650963"/>
            <a:ext cx="6172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100% GREEN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38400" y="1542633"/>
            <a:ext cx="6248400" cy="44935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dirty="0" smtClean="0">
                <a:latin typeface="Arial" pitchFamily="34" charset="0"/>
                <a:cs typeface="Arial" pitchFamily="34" charset="0"/>
              </a:rPr>
              <a:t>48% of shoppers pick technology over tradition.</a:t>
            </a:r>
          </a:p>
          <a:p>
            <a:endParaRPr lang="en-US" sz="2200" b="1" dirty="0">
              <a:latin typeface="Arial" pitchFamily="34" charset="0"/>
              <a:cs typeface="Arial" pitchFamily="34" charset="0"/>
            </a:endParaRPr>
          </a:p>
          <a:p>
            <a:r>
              <a:rPr lang="en-US" sz="2200" b="1" dirty="0" smtClean="0">
                <a:latin typeface="Arial" pitchFamily="34" charset="0"/>
                <a:cs typeface="Arial" pitchFamily="34" charset="0"/>
              </a:rPr>
              <a:t>Flameout's patented formula is the only non toxic formula that STOPS re-ignition and kills grease fires permanently. </a:t>
            </a:r>
          </a:p>
          <a:p>
            <a:endParaRPr lang="en-US" sz="2200" dirty="0" smtClean="0">
              <a:latin typeface="Arial" pitchFamily="34" charset="0"/>
              <a:cs typeface="Arial" pitchFamily="34" charset="0"/>
            </a:endParaRPr>
          </a:p>
          <a:p>
            <a:r>
              <a:rPr lang="en-US" sz="2200" i="1" dirty="0" smtClean="0">
                <a:latin typeface="Arial" pitchFamily="34" charset="0"/>
                <a:cs typeface="Arial" pitchFamily="34" charset="0"/>
              </a:rPr>
              <a:t>Dry Chemical fire extinguishers </a:t>
            </a:r>
            <a:r>
              <a:rPr lang="en-US" sz="2200" i="1" u="sng" dirty="0" smtClean="0">
                <a:latin typeface="Arial" pitchFamily="34" charset="0"/>
                <a:cs typeface="Arial" pitchFamily="34" charset="0"/>
              </a:rPr>
              <a:t>allow re-ignition. </a:t>
            </a:r>
          </a:p>
          <a:p>
            <a:endParaRPr lang="en-US" sz="2200" dirty="0" smtClean="0">
              <a:latin typeface="Arial" pitchFamily="34" charset="0"/>
              <a:cs typeface="Arial" pitchFamily="34" charset="0"/>
            </a:endParaRPr>
          </a:p>
          <a:p>
            <a:r>
              <a:rPr lang="en-US" sz="2200" b="1" dirty="0" smtClean="0">
                <a:latin typeface="Arial" pitchFamily="34" charset="0"/>
                <a:cs typeface="Arial" pitchFamily="34" charset="0"/>
              </a:rPr>
              <a:t>Flameout prevents re-ignition of </a:t>
            </a:r>
          </a:p>
          <a:p>
            <a:r>
              <a:rPr lang="en-US" sz="2200" b="1" dirty="0" smtClean="0">
                <a:latin typeface="Arial" pitchFamily="34" charset="0"/>
                <a:cs typeface="Arial" pitchFamily="34" charset="0"/>
              </a:rPr>
              <a:t>Class A fires (wood, bedding, etc.) and</a:t>
            </a:r>
          </a:p>
          <a:p>
            <a:r>
              <a:rPr lang="en-US" sz="2200" b="1" dirty="0" smtClean="0">
                <a:latin typeface="Arial" pitchFamily="34" charset="0"/>
                <a:cs typeface="Arial" pitchFamily="34" charset="0"/>
              </a:rPr>
              <a:t>Class B fires (gasoline, grease, etc.)</a:t>
            </a:r>
          </a:p>
          <a:p>
            <a:r>
              <a:rPr lang="en-US" sz="2200" b="1" dirty="0" smtClean="0">
                <a:latin typeface="Arial" pitchFamily="34" charset="0"/>
                <a:cs typeface="Arial" pitchFamily="34" charset="0"/>
              </a:rPr>
              <a:t>Cools burning materials rapidly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438400" y="650963"/>
            <a:ext cx="6172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PATENTED FORMULA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msummers.PROVIS\Desktop\asasa.png"/>
          <p:cNvPicPr>
            <a:picLocks noChangeAspect="1" noChangeArrowheads="1"/>
          </p:cNvPicPr>
          <p:nvPr/>
        </p:nvPicPr>
        <p:blipFill rotWithShape="1">
          <a:blip r:embed="rId2" cstate="print"/>
          <a:srcRect b="11978"/>
          <a:stretch/>
        </p:blipFill>
        <p:spPr bwMode="auto">
          <a:xfrm>
            <a:off x="2209800" y="1219200"/>
            <a:ext cx="6605370" cy="3352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43200" y="685800"/>
            <a:ext cx="5638800" cy="914400"/>
          </a:xfrm>
        </p:spPr>
        <p:txBody>
          <a:bodyPr/>
          <a:lstStyle/>
          <a:p>
            <a:pPr algn="l"/>
            <a:r>
              <a:rPr lang="en-US" sz="3200" b="1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UNIQUE PACKAGING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43200" y="1371600"/>
            <a:ext cx="6096000" cy="4754563"/>
          </a:xfrm>
        </p:spPr>
        <p:txBody>
          <a:bodyPr/>
          <a:lstStyle/>
          <a:p>
            <a:r>
              <a:rPr lang="en-US" dirty="0" smtClean="0">
                <a:latin typeface="Arial" pitchFamily="34" charset="0"/>
                <a:cs typeface="Arial" pitchFamily="34" charset="0"/>
              </a:rPr>
              <a:t>Easily Draws </a:t>
            </a:r>
            <a:r>
              <a:rPr lang="en-US" dirty="0">
                <a:latin typeface="Arial" pitchFamily="34" charset="0"/>
                <a:cs typeface="Arial" pitchFamily="34" charset="0"/>
              </a:rPr>
              <a:t>C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ustomers </a:t>
            </a:r>
            <a:r>
              <a:rPr lang="en-US" dirty="0">
                <a:latin typeface="Arial" pitchFamily="34" charset="0"/>
                <a:cs typeface="Arial" pitchFamily="34" charset="0"/>
              </a:rPr>
              <a:t>A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ttention</a:t>
            </a:r>
          </a:p>
          <a:p>
            <a:r>
              <a:rPr lang="en-US" dirty="0" smtClean="0">
                <a:latin typeface="Arial" pitchFamily="34" charset="0"/>
                <a:cs typeface="Arial" pitchFamily="34" charset="0"/>
              </a:rPr>
              <a:t>Detailed Information Printed on Canister</a:t>
            </a:r>
          </a:p>
          <a:p>
            <a:r>
              <a:rPr lang="en-US" dirty="0" smtClean="0">
                <a:latin typeface="Arial" pitchFamily="34" charset="0"/>
                <a:cs typeface="Arial" pitchFamily="34" charset="0"/>
              </a:rPr>
              <a:t>Eliminates Unnecessary </a:t>
            </a:r>
            <a:r>
              <a:rPr lang="en-US" dirty="0">
                <a:latin typeface="Arial" pitchFamily="34" charset="0"/>
                <a:cs typeface="Arial" pitchFamily="34" charset="0"/>
              </a:rPr>
              <a:t>P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ackaging &amp; Waste</a:t>
            </a:r>
          </a:p>
          <a:p>
            <a:r>
              <a:rPr lang="en-US" dirty="0" smtClean="0">
                <a:latin typeface="Arial" pitchFamily="34" charset="0"/>
                <a:cs typeface="Arial" pitchFamily="34" charset="0"/>
              </a:rPr>
              <a:t>Stands Out </a:t>
            </a:r>
            <a:r>
              <a:rPr lang="en-US" dirty="0">
                <a:latin typeface="Arial" pitchFamily="34" charset="0"/>
                <a:cs typeface="Arial" pitchFamily="34" charset="0"/>
              </a:rPr>
              <a:t>F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rom Competition</a:t>
            </a:r>
          </a:p>
          <a:p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endParaRPr lang="en-US" dirty="0">
              <a:latin typeface="Arial" pitchFamily="34" charset="0"/>
              <a:cs typeface="Arial" pitchFamily="34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3676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286000" y="1551325"/>
            <a:ext cx="6705600" cy="38164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dirty="0" smtClean="0">
                <a:latin typeface="Arial" pitchFamily="34" charset="0"/>
                <a:cs typeface="Arial" pitchFamily="34" charset="0"/>
              </a:rPr>
              <a:t>Flameout is the ONLY Non-Corrosive/Non-Toxic fire extinguishing foam available. </a:t>
            </a:r>
          </a:p>
          <a:p>
            <a:endParaRPr lang="en-US" sz="2200" dirty="0" smtClean="0">
              <a:latin typeface="Arial" pitchFamily="34" charset="0"/>
              <a:cs typeface="Arial" pitchFamily="34" charset="0"/>
            </a:endParaRPr>
          </a:p>
          <a:p>
            <a:r>
              <a:rPr lang="en-US" sz="2200" i="1" dirty="0" smtClean="0">
                <a:latin typeface="Arial" pitchFamily="34" charset="0"/>
                <a:cs typeface="Arial" pitchFamily="34" charset="0"/>
              </a:rPr>
              <a:t>Dry Chemical fire extinguishers are toxic and contain corrosive chemicals that can damage electronic equipment such as appliances and computers.</a:t>
            </a:r>
          </a:p>
          <a:p>
            <a:endParaRPr lang="en-US" sz="2200" i="1" dirty="0">
              <a:latin typeface="Arial" pitchFamily="34" charset="0"/>
              <a:cs typeface="Arial" pitchFamily="34" charset="0"/>
            </a:endParaRPr>
          </a:p>
          <a:p>
            <a:r>
              <a:rPr lang="en-US" sz="2200" b="1" dirty="0" smtClean="0">
                <a:latin typeface="Arial" pitchFamily="34" charset="0"/>
                <a:cs typeface="Arial" pitchFamily="34" charset="0"/>
              </a:rPr>
              <a:t>Easy cleanup with water </a:t>
            </a:r>
          </a:p>
          <a:p>
            <a:endParaRPr lang="en-US" sz="2200" b="1" dirty="0">
              <a:latin typeface="Arial" pitchFamily="34" charset="0"/>
              <a:cs typeface="Arial" pitchFamily="34" charset="0"/>
            </a:endParaRPr>
          </a:p>
          <a:p>
            <a:r>
              <a:rPr lang="en-US" sz="2200" b="1" dirty="0" smtClean="0">
                <a:latin typeface="Arial" pitchFamily="34" charset="0"/>
                <a:cs typeface="Arial" pitchFamily="34" charset="0"/>
              </a:rPr>
              <a:t>Family Safe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286000" y="650963"/>
            <a:ext cx="6324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SAFE</a:t>
            </a:r>
          </a:p>
        </p:txBody>
      </p:sp>
    </p:spTree>
    <p:extLst>
      <p:ext uri="{BB962C8B-B14F-4D97-AF65-F5344CB8AC3E}">
        <p14:creationId xmlns:p14="http://schemas.microsoft.com/office/powerpoint/2010/main" val="2215577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667000" y="1600200"/>
            <a:ext cx="5943600" cy="5257800"/>
          </a:xfrm>
        </p:spPr>
        <p:txBody>
          <a:bodyPr>
            <a:normAutofit fontScale="70000" lnSpcReduction="20000"/>
          </a:bodyPr>
          <a:lstStyle/>
          <a:p>
            <a:r>
              <a:rPr lang="en-US" sz="3100" dirty="0" smtClean="0">
                <a:latin typeface="Arial" pitchFamily="34" charset="0"/>
                <a:cs typeface="Arial" pitchFamily="34" charset="0"/>
              </a:rPr>
              <a:t>Safe to store, handle, and use.</a:t>
            </a:r>
          </a:p>
          <a:p>
            <a:endParaRPr lang="en-US" sz="3100" dirty="0" smtClean="0">
              <a:latin typeface="Arial" pitchFamily="34" charset="0"/>
              <a:cs typeface="Arial" pitchFamily="34" charset="0"/>
            </a:endParaRPr>
          </a:p>
          <a:p>
            <a:r>
              <a:rPr lang="en-US" sz="3100" dirty="0" smtClean="0">
                <a:latin typeface="Arial" pitchFamily="34" charset="0"/>
                <a:cs typeface="Arial" pitchFamily="34" charset="0"/>
              </a:rPr>
              <a:t>Up to 7’xs more effective than water alone.</a:t>
            </a:r>
          </a:p>
          <a:p>
            <a:endParaRPr lang="en-US" sz="3100" dirty="0" smtClean="0">
              <a:latin typeface="Arial" pitchFamily="34" charset="0"/>
              <a:cs typeface="Arial" pitchFamily="34" charset="0"/>
            </a:endParaRPr>
          </a:p>
          <a:p>
            <a:r>
              <a:rPr lang="en-US" sz="3100" dirty="0" smtClean="0">
                <a:latin typeface="Arial" pitchFamily="34" charset="0"/>
                <a:cs typeface="Arial" pitchFamily="34" charset="0"/>
              </a:rPr>
              <a:t>Proprietary design allows Flameout to be sprayed at any angle.</a:t>
            </a:r>
          </a:p>
          <a:p>
            <a:endParaRPr lang="en-US" sz="3100" dirty="0" smtClean="0">
              <a:latin typeface="Arial" pitchFamily="34" charset="0"/>
              <a:cs typeface="Arial" pitchFamily="34" charset="0"/>
            </a:endParaRPr>
          </a:p>
          <a:p>
            <a:r>
              <a:rPr lang="en-US" sz="3100" dirty="0" smtClean="0">
                <a:latin typeface="Arial" pitchFamily="34" charset="0"/>
                <a:cs typeface="Arial" pitchFamily="34" charset="0"/>
              </a:rPr>
              <a:t>Easy cleanup with water.</a:t>
            </a:r>
          </a:p>
          <a:p>
            <a:endParaRPr lang="en-US" sz="3100" dirty="0" smtClean="0">
              <a:latin typeface="Arial" pitchFamily="34" charset="0"/>
              <a:cs typeface="Arial" pitchFamily="34" charset="0"/>
            </a:endParaRPr>
          </a:p>
          <a:p>
            <a:r>
              <a:rPr lang="en-US" sz="3100" dirty="0" smtClean="0">
                <a:latin typeface="Arial" pitchFamily="34" charset="0"/>
                <a:cs typeface="Arial" pitchFamily="34" charset="0"/>
              </a:rPr>
              <a:t>Cools burning material rapidly.</a:t>
            </a:r>
          </a:p>
          <a:p>
            <a:endParaRPr lang="en-US" sz="3100" dirty="0" smtClean="0">
              <a:latin typeface="Arial" pitchFamily="34" charset="0"/>
              <a:cs typeface="Arial" pitchFamily="34" charset="0"/>
            </a:endParaRPr>
          </a:p>
          <a:p>
            <a:r>
              <a:rPr lang="en-US" sz="3100" dirty="0" smtClean="0">
                <a:latin typeface="Arial" pitchFamily="34" charset="0"/>
                <a:cs typeface="Arial" pitchFamily="34" charset="0"/>
              </a:rPr>
              <a:t>UL Listed Wetting Agent, US Forestry Service Class A </a:t>
            </a:r>
            <a:r>
              <a:rPr lang="en-US" sz="3100" dirty="0" err="1" smtClean="0">
                <a:latin typeface="Arial" pitchFamily="34" charset="0"/>
                <a:cs typeface="Arial" pitchFamily="34" charset="0"/>
              </a:rPr>
              <a:t>Wildland</a:t>
            </a:r>
            <a:r>
              <a:rPr lang="en-US" sz="3100" dirty="0" smtClean="0">
                <a:latin typeface="Arial" pitchFamily="34" charset="0"/>
                <a:cs typeface="Arial" pitchFamily="34" charset="0"/>
              </a:rPr>
              <a:t> Foam and an  EPA / SNAP approved </a:t>
            </a:r>
            <a:r>
              <a:rPr lang="en-US" sz="3100" dirty="0" err="1" smtClean="0">
                <a:latin typeface="Arial" pitchFamily="34" charset="0"/>
                <a:cs typeface="Arial" pitchFamily="34" charset="0"/>
              </a:rPr>
              <a:t>Halon</a:t>
            </a:r>
            <a:r>
              <a:rPr lang="en-US" sz="3100" dirty="0" smtClean="0">
                <a:latin typeface="Arial" pitchFamily="34" charset="0"/>
                <a:cs typeface="Arial" pitchFamily="34" charset="0"/>
              </a:rPr>
              <a:t> alternative.</a:t>
            </a:r>
            <a:endParaRPr lang="en-US" sz="4400" dirty="0" smtClean="0">
              <a:latin typeface="Arial" pitchFamily="34" charset="0"/>
              <a:cs typeface="Arial" pitchFamily="34" charset="0"/>
            </a:endParaRPr>
          </a:p>
          <a:p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2590800" y="650963"/>
            <a:ext cx="6019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SMART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msummers.PROVIS\Desktop\w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09800" y="1219200"/>
            <a:ext cx="6606974" cy="3810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1635</TotalTime>
  <Words>335</Words>
  <Application>Microsoft Office PowerPoint</Application>
  <PresentationFormat>On-screen Show (4:3)</PresentationFormat>
  <Paragraphs>96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7" baseType="lpstr">
      <vt:lpstr>Arial</vt:lpstr>
      <vt:lpstr>Calibri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UNIQUE PACKAGING</vt:lpstr>
      <vt:lpstr>PowerPoint Presentation</vt:lpstr>
      <vt:lpstr>PowerPoint Presentation</vt:lpstr>
      <vt:lpstr>PowerPoint Presentation</vt:lpstr>
      <vt:lpstr>Flameout Breaks the Hydro Carbon String  Causing The Fuel Source to Become Inert   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HP Authorized Customer</dc:creator>
  <cp:lastModifiedBy>Rosemily Geyer</cp:lastModifiedBy>
  <cp:revision>82</cp:revision>
  <cp:lastPrinted>2014-05-21T13:51:52Z</cp:lastPrinted>
  <dcterms:created xsi:type="dcterms:W3CDTF">2013-06-24T18:46:10Z</dcterms:created>
  <dcterms:modified xsi:type="dcterms:W3CDTF">2014-05-30T20:52:31Z</dcterms:modified>
</cp:coreProperties>
</file>